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66" r:id="rId6"/>
    <p:sldId id="265" r:id="rId7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6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6DF0-CD4F-422A-9043-7509FAB2F179}" type="datetimeFigureOut">
              <a:rPr lang="pt-PT" smtClean="0"/>
              <a:pPr/>
              <a:t>23-06-2014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A941-6379-4D17-AB6F-D166D28F8A6B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pm.p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sz="4000" dirty="0" smtClean="0"/>
          </a:p>
          <a:p>
            <a:pPr algn="ctr">
              <a:buNone/>
            </a:pPr>
            <a:r>
              <a:rPr lang="pt-PT" sz="4000" dirty="0" smtClean="0"/>
              <a:t>Resolução de sistemas de equações não-lineares</a:t>
            </a:r>
            <a:br>
              <a:rPr lang="pt-PT" sz="4000" dirty="0" smtClean="0"/>
            </a:br>
            <a:r>
              <a:rPr lang="pt-PT" sz="4000" dirty="0" smtClean="0"/>
              <a:t>Método de Newton</a:t>
            </a:r>
            <a:endParaRPr lang="pt-PT" sz="4000" dirty="0"/>
          </a:p>
        </p:txBody>
      </p:sp>
      <p:pic>
        <p:nvPicPr>
          <p:cNvPr id="30722" name="Picture 1" descr="http://www.apm.pt/gt/t3/_new_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362200" cy="628650"/>
          </a:xfrm>
          <a:prstGeom prst="rect">
            <a:avLst/>
          </a:prstGeom>
          <a:noFill/>
        </p:spPr>
      </p:pic>
      <p:pic>
        <p:nvPicPr>
          <p:cNvPr id="30721" name="Picture 2" descr="http://www.apm.pt/gt/t3/Logo_portugal_rg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60648"/>
            <a:ext cx="581025" cy="695325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084168" y="6309320"/>
            <a:ext cx="2752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dirty="0" smtClean="0"/>
              <a:t>Seminário T3 – Aveiro 2014</a:t>
            </a:r>
            <a:endParaRPr lang="pt-PT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9512" y="1268760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PT" sz="3100" dirty="0" smtClean="0"/>
              <a:t>Para determinar valores aproximados para a equação          , sendo </a:t>
            </a:r>
            <a:r>
              <a:rPr lang="pt-PT" sz="31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PT" sz="3100" dirty="0" smtClean="0"/>
              <a:t> uma função real de variável real, contínua num intervalo [a,b] que contenha o zero da função, podemos utilizar o método de Newton.</a:t>
            </a:r>
          </a:p>
          <a:p>
            <a:pPr marL="0" algn="just">
              <a:buNone/>
            </a:pPr>
            <a:r>
              <a:rPr lang="pt-PT" sz="3100" dirty="0" smtClean="0"/>
              <a:t>Os valores aproximados são dados através da fórmula: </a:t>
            </a:r>
          </a:p>
          <a:p>
            <a:pPr marL="0" algn="just">
              <a:buNone/>
            </a:pPr>
            <a:endParaRPr lang="pt-PT" sz="3100" dirty="0" smtClean="0"/>
          </a:p>
          <a:p>
            <a:pPr marL="0" algn="just">
              <a:buNone/>
            </a:pPr>
            <a:r>
              <a:rPr lang="pt-PT" sz="3100" dirty="0" smtClean="0"/>
              <a:t>    </a:t>
            </a:r>
            <a:endParaRPr lang="pt-PT" sz="31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43708" y="1052736"/>
          <a:ext cx="1620180" cy="576064"/>
        </p:xfrm>
        <a:graphic>
          <a:graphicData uri="http://schemas.openxmlformats.org/presentationml/2006/ole">
            <p:oleObj spid="_x0000_s16386" name="Equation" r:id="rId3" imgW="571320" imgH="203040" progId="Equation.DSMT4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051720" y="3717032"/>
          <a:ext cx="5037138" cy="1225550"/>
        </p:xfrm>
        <a:graphic>
          <a:graphicData uri="http://schemas.openxmlformats.org/presentationml/2006/ole">
            <p:oleObj spid="_x0000_s16389" name="Equation" r:id="rId4" imgW="1777680" imgH="431640" progId="Equation.DSMT4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475656" y="5373216"/>
          <a:ext cx="6583362" cy="793750"/>
        </p:xfrm>
        <a:graphic>
          <a:graphicData uri="http://schemas.openxmlformats.org/presentationml/2006/ole">
            <p:oleObj spid="_x0000_s16394" name="Equation" r:id="rId5" imgW="2323800" imgH="279360" progId="Equation.DSMT4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499992" y="4941168"/>
          <a:ext cx="396875" cy="612775"/>
        </p:xfrm>
        <a:graphic>
          <a:graphicData uri="http://schemas.openxmlformats.org/presentationml/2006/ole">
            <p:oleObj spid="_x0000_s16395" name="Equation" r:id="rId6" imgW="13968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 defTabSz="762000">
              <a:buNone/>
            </a:pPr>
            <a:r>
              <a:rPr lang="pt-PT" sz="2900" dirty="0" smtClean="0"/>
              <a:t>Um sistema de equações não lineares </a:t>
            </a:r>
          </a:p>
          <a:p>
            <a:pPr algn="just" defTabSz="762000">
              <a:buNone/>
            </a:pPr>
            <a:endParaRPr lang="pt-PT" sz="2900" dirty="0" smtClean="0"/>
          </a:p>
          <a:p>
            <a:pPr algn="just" defTabSz="762000">
              <a:buNone/>
            </a:pPr>
            <a:endParaRPr lang="pt-PT" sz="2900" dirty="0" smtClean="0"/>
          </a:p>
          <a:p>
            <a:pPr>
              <a:buNone/>
            </a:pPr>
            <a:endParaRPr lang="pt-PT" sz="2900" dirty="0" smtClean="0"/>
          </a:p>
          <a:p>
            <a:pPr>
              <a:buNone/>
            </a:pPr>
            <a:endParaRPr lang="pt-PT" sz="2900" dirty="0"/>
          </a:p>
          <a:p>
            <a:pPr>
              <a:buNone/>
            </a:pPr>
            <a:r>
              <a:rPr lang="pt-PT" sz="2900" dirty="0" smtClean="0"/>
              <a:t> pode escrever-se na forma,  </a:t>
            </a:r>
          </a:p>
          <a:p>
            <a:pPr>
              <a:buNone/>
            </a:pPr>
            <a:endParaRPr lang="pt-PT" sz="2900" dirty="0" smtClean="0"/>
          </a:p>
          <a:p>
            <a:pPr>
              <a:buNone/>
            </a:pPr>
            <a:r>
              <a:rPr lang="pt-PT" sz="2900" dirty="0"/>
              <a:t> </a:t>
            </a:r>
            <a:r>
              <a:rPr lang="pt-PT" sz="2900" dirty="0" smtClean="0"/>
              <a:t>       </a:t>
            </a:r>
            <a:r>
              <a:rPr lang="pt-PT" sz="2900" dirty="0"/>
              <a:t> </a:t>
            </a:r>
          </a:p>
          <a:p>
            <a:pPr>
              <a:buNone/>
            </a:pPr>
            <a:r>
              <a:rPr lang="pt-PT" sz="2900" dirty="0" smtClean="0"/>
              <a:t>                                         ,  sendo</a:t>
            </a:r>
          </a:p>
          <a:p>
            <a:pPr>
              <a:buNone/>
            </a:pPr>
            <a:endParaRPr lang="pt-PT" sz="29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36825" y="1022350"/>
          <a:ext cx="3349625" cy="2233613"/>
        </p:xfrm>
        <a:graphic>
          <a:graphicData uri="http://schemas.openxmlformats.org/presentationml/2006/ole">
            <p:oleObj spid="_x0000_s17410" name="Equation" r:id="rId3" imgW="1409400" imgH="93960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246256" y="4797152"/>
          <a:ext cx="2854136" cy="576064"/>
        </p:xfrm>
        <a:graphic>
          <a:graphicData uri="http://schemas.openxmlformats.org/presentationml/2006/ole">
            <p:oleObj spid="_x0000_s17411" name="Equation" r:id="rId4" imgW="1384200" imgH="27936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11560" y="4077072"/>
          <a:ext cx="3309937" cy="1973263"/>
        </p:xfrm>
        <a:graphic>
          <a:graphicData uri="http://schemas.openxmlformats.org/presentationml/2006/ole">
            <p:oleObj spid="_x0000_s17412" name="Equation" r:id="rId5" imgW="119376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/>
          </a:bodyPr>
          <a:lstStyle/>
          <a:p>
            <a:pPr marL="0" algn="just" defTabSz="762000">
              <a:buNone/>
            </a:pPr>
            <a:r>
              <a:rPr lang="pt-PT" sz="2900" dirty="0" smtClean="0"/>
              <a:t>Para resolver a equação               utiliza-se o método de Newton “adaptado”  </a:t>
            </a:r>
          </a:p>
          <a:p>
            <a:pPr algn="just" defTabSz="762000">
              <a:buNone/>
            </a:pPr>
            <a:endParaRPr lang="pt-PT" sz="3000" dirty="0"/>
          </a:p>
          <a:p>
            <a:pPr algn="just" defTabSz="762000">
              <a:buNone/>
            </a:pPr>
            <a:endParaRPr lang="pt-PT" sz="3000" dirty="0" smtClean="0"/>
          </a:p>
          <a:p>
            <a:pPr algn="just" defTabSz="762000">
              <a:buNone/>
            </a:pPr>
            <a:endParaRPr lang="pt-PT" sz="3000" dirty="0" smtClean="0"/>
          </a:p>
          <a:p>
            <a:pPr algn="just" defTabSz="762000">
              <a:buNone/>
            </a:pPr>
            <a:endParaRPr lang="pt-PT" sz="3000" dirty="0" smtClean="0"/>
          </a:p>
          <a:p>
            <a:pPr algn="just" defTabSz="762000"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/>
          </a:p>
          <a:p>
            <a:pPr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123728" y="2780928"/>
          <a:ext cx="4279900" cy="663575"/>
        </p:xfrm>
        <a:graphic>
          <a:graphicData uri="http://schemas.openxmlformats.org/presentationml/2006/ole">
            <p:oleObj spid="_x0000_s21511" name="Equation" r:id="rId3" imgW="1968480" imgH="304560" progId="Equation.DSMT4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4139952" y="620688"/>
          <a:ext cx="1241425" cy="442913"/>
        </p:xfrm>
        <a:graphic>
          <a:graphicData uri="http://schemas.openxmlformats.org/presentationml/2006/ole">
            <p:oleObj spid="_x0000_s21513" name="Equation" r:id="rId4" imgW="571320" imgH="203040" progId="Equation.DSMT4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259632" y="1556792"/>
          <a:ext cx="6192688" cy="746647"/>
        </p:xfrm>
        <a:graphic>
          <a:graphicData uri="http://schemas.openxmlformats.org/presentationml/2006/ole">
            <p:oleObj spid="_x0000_s21515" name="Equation" r:id="rId5" imgW="2323800" imgH="279360" progId="Equation.DSMT4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4284663" y="2293938"/>
          <a:ext cx="396875" cy="576262"/>
        </p:xfrm>
        <a:graphic>
          <a:graphicData uri="http://schemas.openxmlformats.org/presentationml/2006/ole">
            <p:oleObj spid="_x0000_s21517" name="Equation" r:id="rId6" imgW="139680" imgH="203040" progId="Equation.DSMT4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4283968" y="3501008"/>
          <a:ext cx="396875" cy="612775"/>
        </p:xfrm>
        <a:graphic>
          <a:graphicData uri="http://schemas.openxmlformats.org/presentationml/2006/ole">
            <p:oleObj spid="_x0000_s21518" name="Equation" r:id="rId7" imgW="139680" imgH="215640" progId="Equation.DSMT4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2188245" y="4077072"/>
          <a:ext cx="4471987" cy="608012"/>
        </p:xfrm>
        <a:graphic>
          <a:graphicData uri="http://schemas.openxmlformats.org/presentationml/2006/ole">
            <p:oleObj spid="_x0000_s21519" name="Equation" r:id="rId8" imgW="2057400" imgH="279360" progId="Equation.DSMT4">
              <p:embed/>
            </p:oleObj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4319141" y="4581128"/>
          <a:ext cx="396875" cy="612775"/>
        </p:xfrm>
        <a:graphic>
          <a:graphicData uri="http://schemas.openxmlformats.org/presentationml/2006/ole">
            <p:oleObj spid="_x0000_s21521" name="Equation" r:id="rId9" imgW="139680" imgH="215640" progId="Equation.DSMT4">
              <p:embed/>
            </p:oleObj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2771800" y="5157192"/>
          <a:ext cx="3478212" cy="1216025"/>
        </p:xfrm>
        <a:graphic>
          <a:graphicData uri="http://schemas.openxmlformats.org/presentationml/2006/ole">
            <p:oleObj spid="_x0000_s21522" name="Equation" r:id="rId10" imgW="16002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buNone/>
            </a:pPr>
            <a:r>
              <a:rPr lang="pt-PT" sz="2900" dirty="0" smtClean="0"/>
              <a:t>Sendo                                                      </a:t>
            </a:r>
          </a:p>
          <a:p>
            <a:pPr marL="0">
              <a:lnSpc>
                <a:spcPct val="150000"/>
              </a:lnSpc>
              <a:buNone/>
            </a:pPr>
            <a:endParaRPr lang="pt-PT" sz="2900" dirty="0"/>
          </a:p>
          <a:p>
            <a:pPr marL="0">
              <a:lnSpc>
                <a:spcPct val="150000"/>
              </a:lnSpc>
              <a:buNone/>
            </a:pPr>
            <a:endParaRPr lang="pt-PT" sz="2900" dirty="0" smtClean="0"/>
          </a:p>
          <a:p>
            <a:pPr marL="0">
              <a:lnSpc>
                <a:spcPct val="150000"/>
              </a:lnSpc>
              <a:buNone/>
            </a:pPr>
            <a:endParaRPr lang="pt-PT" sz="2900" dirty="0"/>
          </a:p>
          <a:p>
            <a:pPr marL="0">
              <a:lnSpc>
                <a:spcPct val="150000"/>
              </a:lnSpc>
              <a:buNone/>
            </a:pPr>
            <a:endParaRPr lang="pt-PT" sz="2900" dirty="0" smtClean="0"/>
          </a:p>
          <a:p>
            <a:pPr marL="0">
              <a:lnSpc>
                <a:spcPct val="150000"/>
              </a:lnSpc>
              <a:buNone/>
            </a:pPr>
            <a:r>
              <a:rPr lang="pt-PT" sz="2900" dirty="0" smtClean="0"/>
              <a:t>a matriz jacobiana.</a:t>
            </a:r>
          </a:p>
          <a:p>
            <a:pPr>
              <a:buNone/>
            </a:pPr>
            <a:endParaRPr lang="pt-PT" sz="3000" dirty="0"/>
          </a:p>
          <a:p>
            <a:pPr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267744" y="1340768"/>
          <a:ext cx="4392488" cy="2492903"/>
        </p:xfrm>
        <a:graphic>
          <a:graphicData uri="http://schemas.openxmlformats.org/presentationml/2006/ole">
            <p:oleObj spid="_x0000_s23554" name="Equation" r:id="rId3" imgW="2908080" imgH="1650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/>
          </a:bodyPr>
          <a:lstStyle/>
          <a:p>
            <a:pPr marL="0" algn="just" defTabSz="762000">
              <a:buNone/>
            </a:pPr>
            <a:r>
              <a:rPr lang="pt-PT" sz="2900" dirty="0" smtClean="0"/>
              <a:t>Exemplo:</a:t>
            </a:r>
          </a:p>
          <a:p>
            <a:pPr marL="0" algn="just" defTabSz="762000">
              <a:lnSpc>
                <a:spcPct val="150000"/>
              </a:lnSpc>
              <a:buNone/>
            </a:pPr>
            <a:r>
              <a:rPr lang="pt-PT" sz="2900" dirty="0" smtClean="0"/>
              <a:t>Resolver o sistema                         , sendo a aproximação inicial                              . </a:t>
            </a:r>
          </a:p>
          <a:p>
            <a:pPr algn="just" defTabSz="762000">
              <a:buNone/>
            </a:pPr>
            <a:endParaRPr lang="pt-PT" sz="3000" dirty="0"/>
          </a:p>
          <a:p>
            <a:pPr algn="just" defTabSz="762000">
              <a:buNone/>
            </a:pPr>
            <a:endParaRPr lang="pt-PT" sz="3000" dirty="0" smtClean="0"/>
          </a:p>
          <a:p>
            <a:pPr algn="just" defTabSz="762000">
              <a:buNone/>
            </a:pPr>
            <a:endParaRPr lang="pt-PT" sz="3000" dirty="0" smtClean="0"/>
          </a:p>
          <a:p>
            <a:pPr algn="just" defTabSz="762000">
              <a:buNone/>
            </a:pPr>
            <a:endParaRPr lang="pt-PT" sz="3000" dirty="0" smtClean="0"/>
          </a:p>
          <a:p>
            <a:pPr algn="just" defTabSz="762000"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/>
          </a:p>
          <a:p>
            <a:pPr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 smtClean="0"/>
          </a:p>
          <a:p>
            <a:pPr>
              <a:buNone/>
            </a:pPr>
            <a:endParaRPr lang="pt-PT" sz="3000" dirty="0"/>
          </a:p>
        </p:txBody>
      </p:sp>
      <p:graphicFrame>
        <p:nvGraphicFramePr>
          <p:cNvPr id="22535" name="Object 3"/>
          <p:cNvGraphicFramePr>
            <a:graphicFrameLocks noChangeAspect="1"/>
          </p:cNvGraphicFramePr>
          <p:nvPr/>
        </p:nvGraphicFramePr>
        <p:xfrm>
          <a:off x="3491880" y="1052736"/>
          <a:ext cx="1763712" cy="792163"/>
        </p:xfrm>
        <a:graphic>
          <a:graphicData uri="http://schemas.openxmlformats.org/presentationml/2006/ole">
            <p:oleObj spid="_x0000_s22535" name="Equation" r:id="rId3" imgW="1117440" imgH="533160" progId="Equation.DSMT4">
              <p:embed/>
            </p:oleObj>
          </a:graphicData>
        </a:graphic>
      </p:graphicFrame>
      <p:graphicFrame>
        <p:nvGraphicFramePr>
          <p:cNvPr id="22536" name="Object 4"/>
          <p:cNvGraphicFramePr>
            <a:graphicFrameLocks noChangeAspect="1"/>
          </p:cNvGraphicFramePr>
          <p:nvPr/>
        </p:nvGraphicFramePr>
        <p:xfrm>
          <a:off x="971600" y="2564904"/>
          <a:ext cx="3240360" cy="766847"/>
        </p:xfrm>
        <a:graphic>
          <a:graphicData uri="http://schemas.openxmlformats.org/presentationml/2006/ole">
            <p:oleObj spid="_x0000_s22536" name="Equation" r:id="rId4" imgW="2019240" imgH="507960" progId="Equation.DSMT4">
              <p:embed/>
            </p:oleObj>
          </a:graphicData>
        </a:graphic>
      </p:graphicFrame>
      <p:graphicFrame>
        <p:nvGraphicFramePr>
          <p:cNvPr id="22537" name="Object 6"/>
          <p:cNvGraphicFramePr>
            <a:graphicFrameLocks noChangeAspect="1"/>
          </p:cNvGraphicFramePr>
          <p:nvPr/>
        </p:nvGraphicFramePr>
        <p:xfrm>
          <a:off x="899592" y="3356992"/>
          <a:ext cx="3463193" cy="1296144"/>
        </p:xfrm>
        <a:graphic>
          <a:graphicData uri="http://schemas.openxmlformats.org/presentationml/2006/ole">
            <p:oleObj spid="_x0000_s22537" name="Equation" r:id="rId5" imgW="2234880" imgH="888840" progId="Equation.DSMT4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899592" y="4797152"/>
          <a:ext cx="3235325" cy="485775"/>
        </p:xfrm>
        <a:graphic>
          <a:graphicData uri="http://schemas.openxmlformats.org/presentationml/2006/ole">
            <p:oleObj spid="_x0000_s22538" name="Equation" r:id="rId6" imgW="1523880" imgH="228600" progId="Equation.DSMT4">
              <p:embed/>
            </p:oleObj>
          </a:graphicData>
        </a:graphic>
      </p:graphicFrame>
      <p:graphicFrame>
        <p:nvGraphicFramePr>
          <p:cNvPr id="22539" name="Object 8"/>
          <p:cNvGraphicFramePr>
            <a:graphicFrameLocks noChangeAspect="1"/>
          </p:cNvGraphicFramePr>
          <p:nvPr/>
        </p:nvGraphicFramePr>
        <p:xfrm>
          <a:off x="971600" y="5455815"/>
          <a:ext cx="7043738" cy="925513"/>
        </p:xfrm>
        <a:graphic>
          <a:graphicData uri="http://schemas.openxmlformats.org/presentationml/2006/ole">
            <p:oleObj spid="_x0000_s22539" name="Equation" r:id="rId7" imgW="3454200" imgH="482400" progId="Equation.DSMT4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6156176" y="4365104"/>
          <a:ext cx="2614791" cy="504056"/>
        </p:xfrm>
        <a:graphic>
          <a:graphicData uri="http://schemas.openxmlformats.org/presentationml/2006/ole">
            <p:oleObj spid="_x0000_s22540" name="Equation" r:id="rId8" imgW="1054080" imgH="203040" progId="Equation.DSMT4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1547664" y="1916832"/>
          <a:ext cx="2394266" cy="504056"/>
        </p:xfrm>
        <a:graphic>
          <a:graphicData uri="http://schemas.openxmlformats.org/presentationml/2006/ole">
            <p:oleObj spid="_x0000_s22541" name="Equation" r:id="rId9" imgW="1447560" imgH="30456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6948264" y="4797152"/>
            <a:ext cx="36004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102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</dc:creator>
  <cp:lastModifiedBy>Isabel</cp:lastModifiedBy>
  <cp:revision>36</cp:revision>
  <dcterms:created xsi:type="dcterms:W3CDTF">2014-06-16T19:55:17Z</dcterms:created>
  <dcterms:modified xsi:type="dcterms:W3CDTF">2014-06-23T14:33:00Z</dcterms:modified>
</cp:coreProperties>
</file>